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8" r:id="rId6"/>
    <p:sldId id="279" r:id="rId7"/>
    <p:sldId id="260" r:id="rId8"/>
    <p:sldId id="276" r:id="rId9"/>
    <p:sldId id="277" r:id="rId10"/>
    <p:sldId id="275" r:id="rId11"/>
    <p:sldId id="261" r:id="rId12"/>
    <p:sldId id="280" r:id="rId13"/>
    <p:sldId id="262" r:id="rId14"/>
    <p:sldId id="281" r:id="rId15"/>
    <p:sldId id="282" r:id="rId16"/>
    <p:sldId id="264" r:id="rId17"/>
    <p:sldId id="283" r:id="rId18"/>
    <p:sldId id="284" r:id="rId19"/>
    <p:sldId id="266" r:id="rId20"/>
    <p:sldId id="285" r:id="rId21"/>
    <p:sldId id="286" r:id="rId22"/>
    <p:sldId id="263" r:id="rId23"/>
    <p:sldId id="287" r:id="rId24"/>
    <p:sldId id="265" r:id="rId25"/>
    <p:sldId id="288" r:id="rId26"/>
    <p:sldId id="270" r:id="rId27"/>
    <p:sldId id="267" r:id="rId28"/>
    <p:sldId id="269" r:id="rId29"/>
    <p:sldId id="292" r:id="rId30"/>
    <p:sldId id="268" r:id="rId31"/>
    <p:sldId id="293" r:id="rId32"/>
    <p:sldId id="294" r:id="rId33"/>
    <p:sldId id="274" r:id="rId34"/>
    <p:sldId id="273" r:id="rId35"/>
    <p:sldId id="290" r:id="rId36"/>
    <p:sldId id="291" r:id="rId37"/>
    <p:sldId id="271" r:id="rId38"/>
    <p:sldId id="272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9EE46-F294-4C75-A70F-0246E963FB47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5E81F-F331-4A5E-A620-A17FB78700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9EE46-F294-4C75-A70F-0246E963FB47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5E81F-F331-4A5E-A620-A17FB78700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9EE46-F294-4C75-A70F-0246E963FB47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5E81F-F331-4A5E-A620-A17FB78700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9EE46-F294-4C75-A70F-0246E963FB47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5E81F-F331-4A5E-A620-A17FB78700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9EE46-F294-4C75-A70F-0246E963FB47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5E81F-F331-4A5E-A620-A17FB78700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9EE46-F294-4C75-A70F-0246E963FB47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5E81F-F331-4A5E-A620-A17FB78700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9EE46-F294-4C75-A70F-0246E963FB47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5E81F-F331-4A5E-A620-A17FB78700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9EE46-F294-4C75-A70F-0246E963FB47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5E81F-F331-4A5E-A620-A17FB78700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9EE46-F294-4C75-A70F-0246E963FB47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5E81F-F331-4A5E-A620-A17FB78700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9EE46-F294-4C75-A70F-0246E963FB47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5E81F-F331-4A5E-A620-A17FB78700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9EE46-F294-4C75-A70F-0246E963FB47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5E81F-F331-4A5E-A620-A17FB787004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99EE46-F294-4C75-A70F-0246E963FB47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85E81F-F331-4A5E-A620-A17FB787004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7200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412776"/>
            <a:ext cx="6400800" cy="4226024"/>
          </a:xfrm>
        </p:spPr>
        <p:txBody>
          <a:bodyPr/>
          <a:lstStyle/>
          <a:p>
            <a:r>
              <a:rPr lang="ru-RU" dirty="0" smtClean="0"/>
              <a:t>Тема:</a:t>
            </a:r>
            <a:endParaRPr lang="ru-RU" dirty="0"/>
          </a:p>
        </p:txBody>
      </p:sp>
      <p:pic>
        <p:nvPicPr>
          <p:cNvPr id="4" name="Picture 2" descr="https://fs00.infourok.ru/images/doc/212/241258/hello_html_16eef578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15616" y="404665"/>
            <a:ext cx="72728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"Центр развития ребенка – детский сад №36 «Волшебный дворец» г. </a:t>
            </a:r>
            <a:r>
              <a:rPr lang="ru-RU" sz="1400" dirty="0" err="1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Альметьевска"/Әлмәт шәһәре муниципаль</a:t>
            </a:r>
            <a:r>
              <a:rPr lang="ru-RU" sz="1400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бюджет </a:t>
            </a:r>
            <a:r>
              <a:rPr lang="ru-RU" sz="1400" dirty="0" err="1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мәктәпкәчә белем</a:t>
            </a:r>
            <a:r>
              <a:rPr lang="ru-RU" sz="1400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бирү учреждениесе</a:t>
            </a:r>
            <a:r>
              <a:rPr lang="ru-RU" sz="1400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sz="1400" dirty="0" err="1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Баланың сәләтен үстерү үзәге </a:t>
            </a:r>
            <a:r>
              <a:rPr lang="ru-RU" sz="1400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- 36 </a:t>
            </a:r>
            <a:r>
              <a:rPr lang="ru-RU" sz="1400" dirty="0" err="1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нчы</a:t>
            </a:r>
            <a:r>
              <a:rPr lang="ru-RU" sz="1400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sz="1400" dirty="0" err="1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Тылсымлы</a:t>
            </a:r>
            <a:r>
              <a:rPr lang="ru-RU" sz="1400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сарай" </a:t>
            </a:r>
            <a:r>
              <a:rPr lang="ru-RU" sz="1400" dirty="0" err="1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1400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бакчасы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15616" y="1340768"/>
            <a:ext cx="6912768" cy="4870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 </a:t>
            </a:r>
            <a:r>
              <a:rPr lang="ru-RU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Гаил</a:t>
            </a:r>
            <a:r>
              <a:rPr lang="tt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 клубы</a:t>
            </a:r>
          </a:p>
          <a:p>
            <a:pPr algn="ctr"/>
            <a:endParaRPr lang="tt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t-RU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05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05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5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			</a:t>
            </a:r>
          </a:p>
          <a:p>
            <a:endParaRPr lang="ru-RU" sz="105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05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5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tt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әрбияче: Хантимерова А.Ф.</a:t>
            </a:r>
          </a:p>
        </p:txBody>
      </p:sp>
      <p:pic>
        <p:nvPicPr>
          <p:cNvPr id="1027" name="Picture 3" descr="D:\DoKi\Desktop\СЕМИНАР 30 МАРТ\семинарга фото\IMG_20200707_1657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1988840"/>
            <a:ext cx="5688632" cy="36724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fs00.infourok.ru/images/doc/212/241258/hello_html_16eef578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DoKi\Desktop\семейный клуб\PHOTO-2021-04-02-15-02-31.jpg"/>
          <p:cNvPicPr>
            <a:picLocks noChangeAspect="1" noChangeArrowheads="1"/>
          </p:cNvPicPr>
          <p:nvPr/>
        </p:nvPicPr>
        <p:blipFill>
          <a:blip r:embed="rId3" cstate="print"/>
          <a:srcRect t="15371" r="2648"/>
          <a:stretch>
            <a:fillRect/>
          </a:stretch>
        </p:blipFill>
        <p:spPr bwMode="auto">
          <a:xfrm>
            <a:off x="1043608" y="908720"/>
            <a:ext cx="7116203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https://fs00.infourok.ru/images/doc/212/241258/hello_html_16eef578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fs00.infourok.ru/images/doc/212/241258/hello_html_16eef578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D:\DoKi\Desktop\СЕМИНАР 30 МАРТ\семинарга фото\Screenshot_20210715-145639.jpg"/>
          <p:cNvPicPr>
            <a:picLocks noChangeAspect="1" noChangeArrowheads="1"/>
          </p:cNvPicPr>
          <p:nvPr/>
        </p:nvPicPr>
        <p:blipFill>
          <a:blip r:embed="rId3" cstate="print"/>
          <a:srcRect t="53150" b="25850"/>
          <a:stretch>
            <a:fillRect/>
          </a:stretch>
        </p:blipFill>
        <p:spPr bwMode="auto">
          <a:xfrm>
            <a:off x="640363" y="1844824"/>
            <a:ext cx="7848870" cy="3270363"/>
          </a:xfrm>
          <a:prstGeom prst="rect">
            <a:avLst/>
          </a:prstGeom>
          <a:noFill/>
        </p:spPr>
      </p:pic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2195736" y="880701"/>
            <a:ext cx="57241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“ Әткәм-әнкәмнең” теле</a:t>
            </a:r>
            <a:endParaRPr kumimoji="0" lang="tt-RU" sz="24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fs00.infourok.ru/images/doc/212/241258/hello_html_16eef578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" descr="D:\DoKi\Desktop\СЕМИНАР 30 МАРТ\семинарга фото\Screenshot_20210715-145740.jpg"/>
          <p:cNvPicPr>
            <a:picLocks noChangeAspect="1" noChangeArrowheads="1"/>
          </p:cNvPicPr>
          <p:nvPr/>
        </p:nvPicPr>
        <p:blipFill>
          <a:blip r:embed="rId3" cstate="print"/>
          <a:srcRect t="44750" b="20600"/>
          <a:stretch>
            <a:fillRect/>
          </a:stretch>
        </p:blipFill>
        <p:spPr bwMode="auto">
          <a:xfrm>
            <a:off x="657383" y="1268760"/>
            <a:ext cx="7711401" cy="4464495"/>
          </a:xfrm>
          <a:prstGeom prst="rect">
            <a:avLst/>
          </a:prstGeom>
          <a:noFill/>
        </p:spPr>
      </p:pic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2627784" y="695454"/>
            <a:ext cx="651621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“ Түбәтәем-калфагым”</a:t>
            </a:r>
            <a:endParaRPr kumimoji="0" lang="tt-RU" sz="20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fs00.infourok.ru/images/doc/212/241258/hello_html_16eef578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3" name="Picture 1" descr="D:\DoKi\Desktop\СЕМИНАР 30 МАРТ\семинарга фото\IMG_20200123_165919.jpg"/>
          <p:cNvPicPr>
            <a:picLocks noChangeAspect="1" noChangeArrowheads="1"/>
          </p:cNvPicPr>
          <p:nvPr/>
        </p:nvPicPr>
        <p:blipFill>
          <a:blip r:embed="rId3" cstate="print"/>
          <a:srcRect r="625"/>
          <a:stretch>
            <a:fillRect/>
          </a:stretch>
        </p:blipFill>
        <p:spPr bwMode="auto">
          <a:xfrm>
            <a:off x="755576" y="1916832"/>
            <a:ext cx="3672408" cy="4176464"/>
          </a:xfrm>
          <a:prstGeom prst="rect">
            <a:avLst/>
          </a:prstGeom>
          <a:noFill/>
        </p:spPr>
      </p:pic>
      <p:pic>
        <p:nvPicPr>
          <p:cNvPr id="3074" name="Picture 2" descr="D:\DoKi\Desktop\СЕМИНАР 30 МАРТ\семинарга фото\Screenshot_20210715-145953.jpg"/>
          <p:cNvPicPr>
            <a:picLocks noChangeAspect="1" noChangeArrowheads="1"/>
          </p:cNvPicPr>
          <p:nvPr/>
        </p:nvPicPr>
        <p:blipFill>
          <a:blip r:embed="rId4" cstate="print"/>
          <a:srcRect t="23750" b="20601"/>
          <a:stretch>
            <a:fillRect/>
          </a:stretch>
        </p:blipFill>
        <p:spPr bwMode="auto">
          <a:xfrm>
            <a:off x="4716016" y="1916832"/>
            <a:ext cx="3528392" cy="410445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115616" y="764705"/>
            <a:ext cx="66247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Гаилә тәрбиясенең дәрәҗәсен күтәрүдә ата-аналар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активы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безнең ышанычлы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ярдәмчеләребез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Аның составына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актив, инициатив,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ихтирамга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лаеклы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башкаларга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үрнәк булырлык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әти-әниләр керә.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https://fs00.infourok.ru/images/doc/212/241258/hello_html_16eef578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oKi\Desktop\семейный клуб\PHOTO-2021-04-02-15-05-13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890718"/>
            <a:ext cx="6912768" cy="5184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https://fs00.infourok.ru/images/doc/212/241258/hello_html_16eef578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oKi\Desktop\семейный клуб\PHOTO-2021-04-02-15-03-00.jpg"/>
          <p:cNvPicPr>
            <a:picLocks noChangeAspect="1" noChangeArrowheads="1"/>
          </p:cNvPicPr>
          <p:nvPr/>
        </p:nvPicPr>
        <p:blipFill>
          <a:blip r:embed="rId3" cstate="print"/>
          <a:srcRect b="43895"/>
          <a:stretch>
            <a:fillRect/>
          </a:stretch>
        </p:blipFill>
        <p:spPr bwMode="auto">
          <a:xfrm>
            <a:off x="985187" y="692696"/>
            <a:ext cx="7144185" cy="54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fs00.infourok.ru/images/doc/212/241258/hello_html_16eef578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899592" y="215029"/>
            <a:ext cx="7344815" cy="1969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477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47700" algn="l"/>
              </a:tabLst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Һәр ата-ана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баласын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акыллы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итеп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күрергә тели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укымышлы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тәрбияле итәсе килә.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Әгәр тугач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та,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аның акылына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аңына, миенә ата-анасы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әби-бабасы бу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теләкләрен бишек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җыры рәвешендә салса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бәгырь җимеше милли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җанлы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була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Үзебезнең бишек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җырларын ишетеп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үскән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бала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татарның моңын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телен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дә беләчәк.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477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	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3" cstate="print"/>
          <a:srcRect l="19648"/>
          <a:stretch>
            <a:fillRect/>
          </a:stretch>
        </p:blipFill>
        <p:spPr bwMode="auto">
          <a:xfrm>
            <a:off x="1403648" y="1916832"/>
            <a:ext cx="6048672" cy="4357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fs00.infourok.ru/images/doc/212/241258/hello_html_16eef578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1700808"/>
            <a:ext cx="5112568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2771800" y="476672"/>
            <a:ext cx="4086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Тыңлап бишек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моңнарыңны,</a:t>
            </a:r>
            <a:endParaRPr lang="ru-RU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Елавым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басылган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бит.</a:t>
            </a:r>
          </a:p>
          <a:p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Телем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дә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минем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иң әүвәл</a:t>
            </a:r>
            <a:endParaRPr lang="ru-RU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“Әннә” дип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ачылган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бит.</a:t>
            </a:r>
            <a:endParaRPr lang="ru-RU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fs00.infourok.ru/images/doc/212/241258/hello_html_16eef578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764704"/>
            <a:ext cx="6264696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fs00.infourok.ru/images/doc/212/241258/hello_html_16eef578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578" name="Picture 2" descr="D:\DoKi\Desktop\СЕМИНАР 30 МАРТ\семинарга фото\Screenshot_20210715-144226.jpg"/>
          <p:cNvPicPr>
            <a:picLocks noChangeAspect="1" noChangeArrowheads="1"/>
          </p:cNvPicPr>
          <p:nvPr/>
        </p:nvPicPr>
        <p:blipFill>
          <a:blip r:embed="rId3" cstate="print"/>
          <a:srcRect t="29000" b="27950"/>
          <a:stretch>
            <a:fillRect/>
          </a:stretch>
        </p:blipFill>
        <p:spPr bwMode="auto">
          <a:xfrm>
            <a:off x="2051720" y="2492896"/>
            <a:ext cx="5112568" cy="4032448"/>
          </a:xfrm>
          <a:prstGeom prst="rect">
            <a:avLst/>
          </a:prstGeom>
          <a:noFill/>
        </p:spPr>
      </p:pic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1187624" y="-402544"/>
            <a:ext cx="6984776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47700" algn="l"/>
              </a:tabLst>
            </a:pPr>
            <a:endParaRPr kumimoji="0" lang="tt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/>
            <a:r>
              <a:rPr lang="tt-RU" sz="2000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	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	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Картлар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сүзен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кар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басмас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647700" algn="l"/>
              </a:tabLst>
            </a:pPr>
            <a:r>
              <a:rPr kumimoji="0" lang="tt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Әти-әниләр, әбиләребез- бабаларыбыз белән хезмәтләребез шактый күп булды. Бу хезмәтләргә алар бик теләп, зур горурлык белән алыналар. Намус  белән башкарылган хезмәтләр һәрвакыт </a:t>
            </a:r>
            <a:r>
              <a:rPr kumimoji="0" lang="tt-RU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югары бәяләнә.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Әби-бабайлар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безнең өчен үрнәк алар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Аларның тәҗрибәсе, киңәшләре гаять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күп төрле һәм катлаулы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тормыш-көнкүреш мәсьәләләрен чишәргә, уңышлы хәл итәргә мөмкинлек бирә.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tt-RU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Рәхмәт аларга! </a:t>
            </a:r>
            <a:endParaRPr kumimoji="0" lang="tt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fs00.infourok.ru/images/doc/212/241258/hello_html_16eef578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0" y="785341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«Кош канаты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белән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гаилә татулыгы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белән көчле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15616" y="1340768"/>
            <a:ext cx="720080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181818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ru-RU" sz="20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Гаилә ул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lang="ru-RU" sz="20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тормышның нигезе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lang="ru-RU" sz="20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Әти-әни аның тоткасы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булса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балалар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гаиләнең көзгесе.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Әгәр тотка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купмасын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ватылмасын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дисәң, бер-береңне аңлап, хөрмәт итеп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яшәргә кирәк.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r>
              <a:rPr lang="ru-RU" sz="20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Гаилә ул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lang="ru-RU" sz="20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җылы учак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lang="ru-RU" sz="20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Гаилә никадәр нык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булса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аннан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килгән җылылык шулкадәр көчле була</a:t>
            </a:r>
            <a:r>
              <a:rPr lang="ru-RU" sz="2000" dirty="0" smtClean="0">
                <a:solidFill>
                  <a:srgbClr val="181818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181818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ru-RU" sz="20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Баланың шәхес булып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формулашуы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беренче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чиратта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гаилә тәрбиясенә бәйле.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Ләкин чын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тәрбия беръ</a:t>
            </a:r>
            <a:r>
              <a:rPr lang="tt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яклы гына була алмый.</a:t>
            </a:r>
            <a:endParaRPr lang="ru-RU" sz="2000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181818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15616" y="3501008"/>
            <a:ext cx="70567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Әти-әни һәм бала-кечкенә генә дәуләт, ә инде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бакчасы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узе </a:t>
            </a:r>
            <a:r>
              <a:rPr lang="ru-RU" sz="20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бер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дәуләт шушы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ике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дәуләт арасында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дуслык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татулык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урнаштыру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алар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белән идарә итү үзе бер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талант, </a:t>
            </a:r>
            <a:r>
              <a:rPr lang="ru-RU" sz="20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осталык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сорый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fs00.infourok.ru/images/doc/212/241258/hello_html_16eef578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" descr="D:\DoKi\Desktop\СЕМИНАР 30 МАРТ\семинарга фото\Screenshot_20210715-145152.jpg"/>
          <p:cNvPicPr>
            <a:picLocks noChangeAspect="1" noChangeArrowheads="1"/>
          </p:cNvPicPr>
          <p:nvPr/>
        </p:nvPicPr>
        <p:blipFill>
          <a:blip r:embed="rId3" cstate="print"/>
          <a:srcRect t="43700" r="1234" b="15351"/>
          <a:stretch>
            <a:fillRect/>
          </a:stretch>
        </p:blipFill>
        <p:spPr bwMode="auto">
          <a:xfrm>
            <a:off x="971600" y="836712"/>
            <a:ext cx="7242805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fs00.infourok.ru/images/doc/212/241258/hello_html_16eef578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DoKi\Desktop\СЕМИНАР 30 МАРТ\семинарга фото\Screenshot_20210715-144144.jpg"/>
          <p:cNvPicPr>
            <a:picLocks noChangeAspect="1" noChangeArrowheads="1"/>
          </p:cNvPicPr>
          <p:nvPr/>
        </p:nvPicPr>
        <p:blipFill>
          <a:blip r:embed="rId3" cstate="print"/>
          <a:srcRect t="29000" b="42650"/>
          <a:stretch>
            <a:fillRect/>
          </a:stretch>
        </p:blipFill>
        <p:spPr bwMode="auto">
          <a:xfrm>
            <a:off x="683568" y="1412776"/>
            <a:ext cx="7764449" cy="42484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fs00.infourok.ru/images/doc/212/241258/hello_html_16eef578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1115616" y="655113"/>
            <a:ext cx="7200799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477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Тема: «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Халыклар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дуслыгы-чын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дуслык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».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Безнең Туган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телебез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нинди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генә булмасын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татар , рус,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башкорт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телем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туган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тел-һәр милләт өчен бик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газиз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һәм кадерле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tt-RU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Менә шундый тема астында әниләребез белән балаларга халыклар дуслыгының  асылын ачарга тырыштык. Бу күренешләр пандемия вакытында төшелде.</a:t>
            </a:r>
            <a:endParaRPr kumimoji="0" lang="tt-RU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D:\DoKi\Desktop\СЕМИНАР 30 МАРТ\семинарга фото\IMG_20210723_1238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2132855"/>
            <a:ext cx="4608512" cy="43204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fs00.infourok.ru/images/doc/212/241258/hello_html_16eef578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" descr="D:\DoKi\Desktop\СЕМИНАР 30 МАРТ\семинарга фото\IMG_20210723_1237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620688"/>
            <a:ext cx="7200800" cy="57030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fs00.infourok.ru/images/doc/212/241258/hello_html_16eef578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530" name="Picture 2" descr="D:\DoKi\Desktop\СЕМИНАР 30 МАРТ\семинарга фото\IMG_20201109_103601.jpg"/>
          <p:cNvPicPr>
            <a:picLocks noChangeAspect="1" noChangeArrowheads="1"/>
          </p:cNvPicPr>
          <p:nvPr/>
        </p:nvPicPr>
        <p:blipFill>
          <a:blip r:embed="rId3" cstate="print"/>
          <a:srcRect t="25420" r="5814" b="4651"/>
          <a:stretch>
            <a:fillRect/>
          </a:stretch>
        </p:blipFill>
        <p:spPr bwMode="auto">
          <a:xfrm>
            <a:off x="1655387" y="1700808"/>
            <a:ext cx="5796933" cy="4630114"/>
          </a:xfrm>
          <a:prstGeom prst="rect">
            <a:avLst/>
          </a:prstGeom>
          <a:noFill/>
        </p:spPr>
      </p:pic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827584" y="401759"/>
            <a:ext cx="7416824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Халык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педагогикасында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да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роленә зур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әһәмият бирелә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                         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«Ирләр киңәше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ил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корган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».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Габдрахманов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Салаватның әтисе һәр даим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үзенең тырышлыгы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ярдәмчеллеге,бала җанлы булуы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белән зур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үрнәк булып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тора.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2051720" y="692696"/>
            <a:ext cx="392392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 charset="-52"/>
                <a:ea typeface="Times New Roman" pitchFamily="18" charset="0"/>
                <a:cs typeface="Arial" pitchFamily="34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fs00.infourok.ru/images/doc/212/241258/hello_html_16eef578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D:\DoKi\Desktop\СЕМИНАР 30 МАРТ\семинарга фото\IMG_20201109_103854.jpg"/>
          <p:cNvPicPr>
            <a:picLocks noChangeAspect="1" noChangeArrowheads="1"/>
          </p:cNvPicPr>
          <p:nvPr/>
        </p:nvPicPr>
        <p:blipFill>
          <a:blip r:embed="rId3" cstate="print"/>
          <a:srcRect l="10937" t="8938"/>
          <a:stretch>
            <a:fillRect/>
          </a:stretch>
        </p:blipFill>
        <p:spPr bwMode="auto">
          <a:xfrm>
            <a:off x="1979712" y="332656"/>
            <a:ext cx="4752528" cy="3398007"/>
          </a:xfrm>
          <a:prstGeom prst="rect">
            <a:avLst/>
          </a:prstGeom>
          <a:noFill/>
        </p:spPr>
      </p:pic>
      <p:pic>
        <p:nvPicPr>
          <p:cNvPr id="6" name="Picture 3" descr="D:\DoKi\Desktop\СЕМИНАР 30 МАРТ\семинарга фото\IMG_20201109_103218.jpg"/>
          <p:cNvPicPr>
            <a:picLocks noChangeAspect="1" noChangeArrowheads="1"/>
          </p:cNvPicPr>
          <p:nvPr/>
        </p:nvPicPr>
        <p:blipFill>
          <a:blip r:embed="rId4" cstate="print"/>
          <a:srcRect r="15873" b="30148"/>
          <a:stretch>
            <a:fillRect/>
          </a:stretch>
        </p:blipFill>
        <p:spPr bwMode="auto">
          <a:xfrm>
            <a:off x="1979712" y="3933056"/>
            <a:ext cx="4824536" cy="23727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fs00.infourok.ru/images/doc/212/241258/hello_html_16eef578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 rot="10800000" flipV="1">
            <a:off x="1259632" y="620967"/>
            <a:ext cx="684076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47700" algn="l"/>
              </a:tabLst>
            </a:pPr>
            <a:r>
              <a:rPr kumimoji="0" lang="tt-RU" sz="16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Закиров Айнурның әтисе балаларыбызны кораллар белән таныштырды.  Малайлар хәтта кызлар да тыңлап тордылар.Бу коралның ни өчен кирәклеген аңладылар, тотып эшләтеп тә карадылар.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Гаиләнең, терәге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ир-ат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әти кеше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Безнең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татар 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халкында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борынгыдан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әти кеше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гаилә башлыгы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итеп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аңа зур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ихтирам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олы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хөрмәт белән караганнар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бугенгесе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көндә дә шулай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кала 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бирә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Ни 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әйтсәң дэ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гаиләнен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бөтенлеге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барлыгы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аның җилкәсендә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Әтиләр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ил 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терәге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гаилә таянычы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да. 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1" descr="D:\DoKi\Desktop\СЕМИНАР 30 МАРТ\семинарга фото\IMG_20220221_0953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2492896"/>
            <a:ext cx="5616624" cy="37444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fs00.infourok.ru/images/doc/212/241258/hello_html_16eef578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555" name="Picture 3" descr="D:\DoKi\Desktop\СЕМИНАР 30 МАРТ\семинарга фото\IMG_20220221_0956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476672"/>
            <a:ext cx="3528392" cy="2924944"/>
          </a:xfrm>
          <a:prstGeom prst="rect">
            <a:avLst/>
          </a:prstGeom>
          <a:noFill/>
        </p:spPr>
      </p:pic>
      <p:pic>
        <p:nvPicPr>
          <p:cNvPr id="23556" name="Picture 4" descr="D:\DoKi\Desktop\СЕМИНАР 30 МАРТ\IMG_20220221_0954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3501008"/>
            <a:ext cx="3816424" cy="288032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292080" y="1124744"/>
            <a:ext cx="29523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Әтием!</a:t>
            </a:r>
            <a:endParaRPr lang="ru-RU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Сез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көчле, сез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– батыр,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сез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безнен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куаныч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Сез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– алтын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багана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гаиләдә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сез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терәк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5" descr="D:\DoKi\Desktop\СЕМИНАР 30 МАРТ\IMG_20220221_095611.jpg"/>
          <p:cNvPicPr>
            <a:picLocks noChangeAspect="1" noChangeArrowheads="1"/>
          </p:cNvPicPr>
          <p:nvPr/>
        </p:nvPicPr>
        <p:blipFill>
          <a:blip r:embed="rId5" cstate="print"/>
          <a:srcRect l="17081" t="18182"/>
          <a:stretch>
            <a:fillRect/>
          </a:stretch>
        </p:blipFill>
        <p:spPr bwMode="auto">
          <a:xfrm>
            <a:off x="1115616" y="3573015"/>
            <a:ext cx="2468804" cy="22884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fs00.infourok.ru/images/doc/212/241258/hello_html_16eef578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602" name="Picture 2" descr="D:\DoKi\Desktop\СЕМИНАР 30 МАРТ\семинарга фото\IMG_20210106_1232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916832"/>
            <a:ext cx="5400600" cy="3888432"/>
          </a:xfrm>
          <a:prstGeom prst="rect">
            <a:avLst/>
          </a:prstGeom>
          <a:noFill/>
        </p:spPr>
      </p:pic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1043608" y="57053"/>
            <a:ext cx="655272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беләк, ана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йөрәк»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Атасы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барның бәхете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бар».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Һәр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кыш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көне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әти-әниләр белән </a:t>
            </a:r>
            <a:r>
              <a:rPr lang="ru-RU" dirty="0" err="1" smtClean="0">
                <a:solidFill>
                  <a:srgbClr val="00B0F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бергәләшеп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үзебезнең балаларыбыз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өчен файдалы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боздан</a:t>
            </a:r>
            <a:r>
              <a:rPr lang="ru-RU" dirty="0" smtClean="0">
                <a:solidFill>
                  <a:srgbClr val="00B0F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кардан </a:t>
            </a:r>
            <a:r>
              <a:rPr lang="ru-RU" dirty="0" err="1" smtClean="0">
                <a:solidFill>
                  <a:srgbClr val="00B0F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шугалак</a:t>
            </a:r>
            <a:r>
              <a:rPr lang="ru-RU" dirty="0" smtClean="0">
                <a:solidFill>
                  <a:srgbClr val="00B0F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rgbClr val="00B0F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тау</a:t>
            </a:r>
            <a:r>
              <a:rPr lang="ru-RU" dirty="0" smtClean="0">
                <a:solidFill>
                  <a:srgbClr val="00B0F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ату </a:t>
            </a:r>
            <a:r>
              <a:rPr lang="ru-RU" dirty="0" err="1" smtClean="0">
                <a:solidFill>
                  <a:srgbClr val="00B0F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җайламмалары ясыйбыз</a:t>
            </a:r>
            <a:r>
              <a:rPr lang="ru-RU" dirty="0" smtClean="0">
                <a:solidFill>
                  <a:srgbClr val="00B0F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« </a:t>
            </a:r>
            <a:r>
              <a:rPr lang="ru-RU" dirty="0" err="1" smtClean="0">
                <a:solidFill>
                  <a:srgbClr val="00B0F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Хәрәкәттә-бәрәкәт»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fs00.infourok.ru/images/doc/212/241258/hello_html_16eef578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63688" y="548680"/>
            <a:ext cx="50943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Минем </a:t>
            </a:r>
            <a:r>
              <a:rPr lang="ru-RU" sz="28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әти </a:t>
            </a:r>
            <a:r>
              <a:rPr lang="ru-RU" sz="2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– алтын </a:t>
            </a:r>
            <a:r>
              <a:rPr lang="ru-RU" sz="28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куллы</a:t>
            </a:r>
            <a:endParaRPr lang="ru-RU" sz="2800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Эшләмәгән </a:t>
            </a:r>
            <a:r>
              <a:rPr lang="ru-RU" sz="28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эше</a:t>
            </a:r>
            <a:r>
              <a:rPr lang="ru-RU" sz="2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юк</a:t>
            </a:r>
            <a:r>
              <a:rPr lang="ru-RU" sz="2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28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DoKi\Desktop\IMG_20220124_070707.jpg"/>
          <p:cNvPicPr>
            <a:picLocks noChangeAspect="1" noChangeArrowheads="1"/>
          </p:cNvPicPr>
          <p:nvPr/>
        </p:nvPicPr>
        <p:blipFill>
          <a:blip r:embed="rId3" cstate="print"/>
          <a:srcRect t="8227" r="12244" b="21842"/>
          <a:stretch>
            <a:fillRect/>
          </a:stretch>
        </p:blipFill>
        <p:spPr bwMode="auto">
          <a:xfrm>
            <a:off x="971600" y="2348880"/>
            <a:ext cx="2736304" cy="2907323"/>
          </a:xfrm>
          <a:prstGeom prst="rect">
            <a:avLst/>
          </a:prstGeom>
          <a:noFill/>
        </p:spPr>
      </p:pic>
      <p:pic>
        <p:nvPicPr>
          <p:cNvPr id="1027" name="Picture 3" descr="D:\DoKi\Desktop\IMG_20220124_071730.jpg"/>
          <p:cNvPicPr>
            <a:picLocks noChangeAspect="1" noChangeArrowheads="1"/>
          </p:cNvPicPr>
          <p:nvPr/>
        </p:nvPicPr>
        <p:blipFill>
          <a:blip r:embed="rId4" cstate="print"/>
          <a:srcRect l="17929" t="6723" r="22306" b="3630"/>
          <a:stretch>
            <a:fillRect/>
          </a:stretch>
        </p:blipFill>
        <p:spPr bwMode="auto">
          <a:xfrm>
            <a:off x="6228184" y="1844824"/>
            <a:ext cx="1872208" cy="3888432"/>
          </a:xfrm>
          <a:prstGeom prst="rect">
            <a:avLst/>
          </a:prstGeom>
          <a:noFill/>
        </p:spPr>
      </p:pic>
      <p:pic>
        <p:nvPicPr>
          <p:cNvPr id="1028" name="Picture 4" descr="D:\DoKi\Desktop\IMG_20220201_065345.jpg"/>
          <p:cNvPicPr>
            <a:picLocks noChangeAspect="1" noChangeArrowheads="1"/>
          </p:cNvPicPr>
          <p:nvPr/>
        </p:nvPicPr>
        <p:blipFill>
          <a:blip r:embed="rId5" cstate="print"/>
          <a:srcRect l="6306" t="4730" r="11713" b="10136"/>
          <a:stretch>
            <a:fillRect/>
          </a:stretch>
        </p:blipFill>
        <p:spPr bwMode="auto">
          <a:xfrm>
            <a:off x="3851920" y="2348880"/>
            <a:ext cx="2088232" cy="28913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7" name="Picture 2" descr="https://fs00.infourok.ru/images/doc/212/241258/hello_html_16eef578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971600" y="908720"/>
            <a:ext cx="7128792" cy="521744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tt-RU" sz="16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tt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“Тылсымлы сарай” балалар бакчасы “Гөлбакча” татар төркемендә берничә ел дәвамында “ Гаилә” клубы эшләп килә. Гаиләләр төрле милләттән булырга мөмкин,  безнең төркем тулысынча татар гаиләләреннән тора. </a:t>
            </a:r>
          </a:p>
          <a:p>
            <a:pPr algn="just">
              <a:buNone/>
            </a:pPr>
            <a:r>
              <a:rPr lang="tt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	“Гаилә” клубының максаты – бала тәрбияләүдә әти-әниләргә һәр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ъ</a:t>
            </a:r>
            <a:r>
              <a:rPr lang="tt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яклап ярдәм күрсәтү, аларның педагогик белемнәрен күтәрү, узган чараларга ата-аналарны җәлеп итү, аларның телебезгә, тарихи мирасыбызга, гореф-гадәтләребезгә карашларын үзгәртү, буыннар бәйләнешен саклау, алар белән кулга кул тотынышып хезмәттәшлек итү. </a:t>
            </a:r>
          </a:p>
          <a:p>
            <a:pPr>
              <a:buNone/>
            </a:pPr>
            <a:r>
              <a:rPr lang="tt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fs00.infourok.ru/images/doc/212/241258/hello_html_16eef578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625" name="Picture 1" descr="D:\DoKi\Desktop\СЕМИНАР 30 МАРТ\семинарга фото\IMG_20220203_0651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988840"/>
            <a:ext cx="3600400" cy="4104456"/>
          </a:xfrm>
          <a:prstGeom prst="rect">
            <a:avLst/>
          </a:prstGeom>
          <a:noFill/>
        </p:spPr>
      </p:pic>
      <p:pic>
        <p:nvPicPr>
          <p:cNvPr id="26626" name="Picture 2" descr="D:\DoKi\Desktop\СЕМИНАР 30 МАРТ\семинарга фото\IMG_20220203_0651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060848"/>
            <a:ext cx="3995936" cy="4104456"/>
          </a:xfrm>
          <a:prstGeom prst="rect">
            <a:avLst/>
          </a:prstGeom>
          <a:noFill/>
        </p:spPr>
      </p:pic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1043608" y="442154"/>
            <a:ext cx="734481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47700" algn="l"/>
              </a:tabLst>
            </a:pPr>
            <a:r>
              <a:rPr kumimoji="0" lang="tt-RU" sz="20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“ Ватанны саклаучылар” көне уңаеннан  йолдыз ясау серләренә Фасхутдинова Амираның әнисе зур өлеш кертте. Мастер –класс балаларга бик ошады.  Балалар “ йолдыз” сүзенең мәгънәсенә төшенделәр, кул моторикасын ныгыттылар.</a:t>
            </a:r>
            <a:endParaRPr kumimoji="0" lang="tt-RU" sz="2000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fs00.infourok.ru/images/doc/212/241258/hello_html_16eef578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:\DoKi\Desktop\IMG_20220320_1227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692696"/>
            <a:ext cx="5141316" cy="2952328"/>
          </a:xfrm>
          <a:prstGeom prst="rect">
            <a:avLst/>
          </a:prstGeom>
          <a:noFill/>
        </p:spPr>
      </p:pic>
      <p:pic>
        <p:nvPicPr>
          <p:cNvPr id="2051" name="Picture 3" descr="D:\DoKi\Desktop\IMG_20220320_1227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692696"/>
            <a:ext cx="2004940" cy="2970282"/>
          </a:xfrm>
          <a:prstGeom prst="rect">
            <a:avLst/>
          </a:prstGeom>
          <a:noFill/>
        </p:spPr>
      </p:pic>
      <p:pic>
        <p:nvPicPr>
          <p:cNvPr id="2052" name="Picture 4" descr="D:\DoKi\Desktop\Screenshot_20220221-110004.jpg"/>
          <p:cNvPicPr>
            <a:picLocks noChangeAspect="1" noChangeArrowheads="1"/>
          </p:cNvPicPr>
          <p:nvPr/>
        </p:nvPicPr>
        <p:blipFill>
          <a:blip r:embed="rId5" cstate="print"/>
          <a:srcRect t="41600" r="7884" b="40550"/>
          <a:stretch>
            <a:fillRect/>
          </a:stretch>
        </p:blipFill>
        <p:spPr bwMode="auto">
          <a:xfrm>
            <a:off x="1835696" y="3789040"/>
            <a:ext cx="5688632" cy="23271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fs00.infourok.ru/images/doc/212/241258/hello_html_16eef578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D:\DoKi\Desktop\IMG_20220320_1228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2564904"/>
            <a:ext cx="6186575" cy="3598995"/>
          </a:xfrm>
          <a:prstGeom prst="rect">
            <a:avLst/>
          </a:prstGeom>
          <a:noFill/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1619672" y="378849"/>
            <a:ext cx="604867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 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Алтың кадагың 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бар – 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атаң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көмеш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кадагың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бар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– 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анаң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.”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tt-RU" sz="16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Бәйрәмнәребезгә гаиләләребез  катнашуы тагын да  ямь өсти.</a:t>
            </a:r>
            <a:endParaRPr kumimoji="0" lang="tt-RU" sz="16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59632" y="1196752"/>
            <a:ext cx="64087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Гаилә</a:t>
            </a:r>
            <a:r>
              <a:rPr lang="ru-RU" sz="1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Нинди</a:t>
            </a: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зур</a:t>
            </a: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мәгънәгә ия</a:t>
            </a: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бит </a:t>
            </a:r>
            <a:r>
              <a:rPr lang="ru-RU" sz="1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бу</a:t>
            </a: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сүз</a:t>
            </a: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Ул</a:t>
            </a: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яшәү терәге дә, күңел ңылысы </a:t>
            </a: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да, </a:t>
            </a:r>
            <a:r>
              <a:rPr lang="ru-RU" sz="1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наз</a:t>
            </a: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учагы</a:t>
            </a: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да. </a:t>
            </a:r>
            <a:r>
              <a:rPr lang="ru-RU" sz="1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Безгә һәрвакатта </a:t>
            </a: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sz="1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ярдәм кулы</a:t>
            </a: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сузучылар</a:t>
            </a: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безнең гаилә әгъзаларыбыз</a:t>
            </a: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Гаиләребез </a:t>
            </a:r>
            <a:r>
              <a:rPr lang="ru-RU" sz="1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белән үткәрелгән һәр мизгел</a:t>
            </a: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һәр сәгать, һәр көн безнең күңелләребездә бернәрсә белән дә алыштыргысыз</a:t>
            </a: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урынны</a:t>
            </a:r>
            <a:r>
              <a:rPr lang="ru-RU" sz="1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били.</a:t>
            </a:r>
            <a:endParaRPr lang="ru-RU" sz="1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fs00.infourok.ru/images/doc/212/241258/hello_html_16eef578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DoKi\Desktop\IMG_20220316_091817.jpg"/>
          <p:cNvPicPr>
            <a:picLocks noChangeAspect="1" noChangeArrowheads="1"/>
          </p:cNvPicPr>
          <p:nvPr/>
        </p:nvPicPr>
        <p:blipFill>
          <a:blip r:embed="rId3" cstate="print"/>
          <a:srcRect t="12291" r="-668" b="13964"/>
          <a:stretch>
            <a:fillRect/>
          </a:stretch>
        </p:blipFill>
        <p:spPr bwMode="auto">
          <a:xfrm>
            <a:off x="1619672" y="1628800"/>
            <a:ext cx="5976664" cy="4754165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259632" y="376108"/>
            <a:ext cx="655272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Язгы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кояш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 мастер- классы 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Саулетова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Азалиянең әнисе тарафыннан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зур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теләк белән әзерләнде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Балаларыбыз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га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бик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ошады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Мондый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дәресләр уздыру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безгә бакча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тормышыбызга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ямь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өсти</a:t>
            </a:r>
            <a:r>
              <a:rPr lang="ru-RU" dirty="0" err="1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кызыксынучанлык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уята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fs00.infourok.ru/images/doc/212/241258/hello_html_16eef578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:\DoKi\Desktop\IMG_20220316_094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764704"/>
            <a:ext cx="6768752" cy="50765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fs00.infourok.ru/images/doc/212/241258/hello_html_16eef578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8130" name="Picture 2" descr="D:\DoKi\Desktop\IMG_20220318_0920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1484784"/>
            <a:ext cx="6480720" cy="4635134"/>
          </a:xfrm>
          <a:prstGeom prst="rect">
            <a:avLst/>
          </a:prstGeom>
          <a:noFill/>
        </p:spPr>
      </p:pic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1187624" y="504339"/>
            <a:ext cx="669674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Фасхутдинова Амира әнисе белән берлектә  кәгазьне бөкләп </a:t>
            </a:r>
            <a:r>
              <a:rPr kumimoji="0" lang="tt-RU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“ Тычкан” ясау</a:t>
            </a:r>
            <a:r>
              <a:rPr kumimoji="0" lang="tt-RU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серләренә өйрәттеләр. Балаларга экран аша төрле  хезмәтләр башкару, уеннар уйнау бик ошый.</a:t>
            </a:r>
            <a:endParaRPr kumimoji="0" lang="tt-RU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fs00.infourok.ru/images/doc/212/241258/hello_html_16eef578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9154" name="Picture 2" descr="D:\DoKi\Desktop\IMG_20220318_0923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340768"/>
            <a:ext cx="6984776" cy="4797152"/>
          </a:xfrm>
          <a:prstGeom prst="rect">
            <a:avLst/>
          </a:prstGeom>
          <a:noFill/>
        </p:spPr>
      </p:pic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1475656" y="455801"/>
            <a:ext cx="640871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2000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Ясалган “ Тычкан”нарны   китап кыстыргычы итеп тә файдаланып була</a:t>
            </a:r>
            <a:r>
              <a:rPr kumimoji="0" lang="tt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tt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fs00.infourok.ru/images/doc/212/241258/hello_html_16eef578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87624" y="764704"/>
            <a:ext cx="698477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Заман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таләбе буенча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балаларның 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компьютер </a:t>
            </a:r>
            <a:r>
              <a:rPr lang="ru-RU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технологияләренә булган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кызыксынуларын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истә тотып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татар </a:t>
            </a:r>
            <a:r>
              <a:rPr lang="ru-RU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телен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югары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дәрәҗәдә үзләштерү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максатка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омтылучанлык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информацион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технологияләр дөньясында яңалыклар белән кызыксыну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теләге уятуда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компьютер </a:t>
            </a:r>
            <a:r>
              <a:rPr lang="ru-RU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технологияләрен куллану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бик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отышлы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дип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саныйм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мин. </a:t>
            </a:r>
          </a:p>
          <a:p>
            <a:pPr algn="just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Компьютер </a:t>
            </a:r>
            <a:r>
              <a:rPr lang="ru-RU" sz="2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технологияләреннән уңышлы файдалану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тел </a:t>
            </a:r>
            <a:r>
              <a:rPr lang="ru-RU" sz="2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фәненә иҗади якын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килеп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эшләү зур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нәтиҗәләргә ирешергә ярдәм итә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Балаларда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ана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телебезгә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карата </a:t>
            </a:r>
            <a:r>
              <a:rPr lang="ru-RU" sz="2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мәхәббәт тәрбияли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аның байлыгын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матурлыгын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аны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мәдәниятле итә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һәрьяклап үстерә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шәхес итеп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тәрбияли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      </a:t>
            </a:r>
            <a:r>
              <a:rPr lang="ru-RU" sz="2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Балачак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чоры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–үзе бер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кабатланмас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тылсымлы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дөнья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бит ул. </a:t>
            </a:r>
            <a:r>
              <a:rPr lang="ru-RU" sz="2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Үзенчә матур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үзенчә серле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бу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дөньяда тормышыбыз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дәвамчылары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яңа шәхесләр тернәкләнә.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Шытып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чыккан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яшь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үсенте сыман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нәниләребезгә дә якты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кояш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“</a:t>
            </a:r>
            <a:r>
              <a:rPr lang="ru-RU" sz="2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игелекле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туфрак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sz="2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кирәк</a:t>
            </a:r>
            <a:r>
              <a:rPr lang="ru-RU" sz="2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sz="20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308304" y="7461448"/>
            <a:ext cx="1152128" cy="19205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Компьютер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технологияләреннән уңышлы файдалану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тел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фәненә иҗади якын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килеп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эшләү зур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нәтиҗәләргә ирешергә ярдәм итә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Балаларда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ана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телебезгә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карата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мәхәббәт тәрбияли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аның байлыгын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матурлыгын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аны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мәдәниятле итә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һәрьяклап үстерә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шәхес итеп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тәрбияли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     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Балачак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чоры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–үзе бер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кабатланмас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тылсымлы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дөнья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бит ул.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Үзенчә матур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үзенчә серле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бу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дөньяда тормышыбыз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дәвамчылары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яңа шәхесләр тернәкләнә.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Шытып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чыккан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яшь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үсенте сыман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нәниләребезгә дә якты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кояш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“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игелекле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туфрак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кирәк.</a:t>
            </a:r>
            <a:endParaRPr lang="ru-RU" dirty="0"/>
          </a:p>
        </p:txBody>
      </p:sp>
      <p:pic>
        <p:nvPicPr>
          <p:cNvPr id="5" name="Picture 2" descr="https://fs00.infourok.ru/images/doc/212/241258/hello_html_16eef578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75656" y="3933056"/>
            <a:ext cx="576064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 algn="ctr">
              <a:buNone/>
            </a:pPr>
            <a:r>
              <a:rPr lang="tt-RU" sz="4400" i="1" dirty="0" smtClean="0">
                <a:solidFill>
                  <a:srgbClr val="7030A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Иг</a:t>
            </a:r>
            <a:r>
              <a:rPr lang="ru-RU" sz="4400" i="1" dirty="0" err="1" smtClean="0">
                <a:solidFill>
                  <a:srgbClr val="7030A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ъ</a:t>
            </a:r>
            <a:r>
              <a:rPr lang="tt-RU" sz="4400" i="1" dirty="0" smtClean="0">
                <a:solidFill>
                  <a:srgbClr val="7030A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тибарыгыз </a:t>
            </a:r>
          </a:p>
          <a:p>
            <a:pPr marL="342900" lvl="1" indent="-342900" algn="ctr">
              <a:buNone/>
            </a:pPr>
            <a:r>
              <a:rPr lang="tt-RU" sz="4400" i="1" dirty="0" smtClean="0">
                <a:solidFill>
                  <a:srgbClr val="7030A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			өчен 		</a:t>
            </a:r>
          </a:p>
          <a:p>
            <a:pPr marL="342900" lvl="1" indent="-342900" algn="ctr">
              <a:buNone/>
            </a:pPr>
            <a:r>
              <a:rPr lang="tt-RU" sz="4400" i="1" dirty="0" smtClean="0">
                <a:solidFill>
                  <a:srgbClr val="7030A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				рәхмәт!</a:t>
            </a:r>
            <a:endParaRPr lang="ru-RU" sz="4400" i="1" dirty="0" smtClean="0">
              <a:solidFill>
                <a:srgbClr val="7030A0"/>
              </a:soli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1026" name="Picture 2" descr="D:\DoKi\Desktop\Screenshot_20220313-122056.jpg"/>
          <p:cNvPicPr>
            <a:picLocks noChangeAspect="1" noChangeArrowheads="1"/>
          </p:cNvPicPr>
          <p:nvPr/>
        </p:nvPicPr>
        <p:blipFill>
          <a:blip r:embed="rId3" cstate="print"/>
          <a:srcRect t="41999" b="34901"/>
          <a:stretch>
            <a:fillRect/>
          </a:stretch>
        </p:blipFill>
        <p:spPr bwMode="auto">
          <a:xfrm>
            <a:off x="1475656" y="764704"/>
            <a:ext cx="6157123" cy="30025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Picture 2" descr="https://fs00.infourok.ru/images/doc/212/241258/hello_html_16eef578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одержимое 11"/>
          <p:cNvSpPr>
            <a:spLocks noGrp="1"/>
          </p:cNvSpPr>
          <p:nvPr>
            <p:ph idx="1"/>
          </p:nvPr>
        </p:nvSpPr>
        <p:spPr>
          <a:xfrm>
            <a:off x="1259632" y="692696"/>
            <a:ext cx="6912768" cy="100811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t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“ Гаилә” клубында беренче очрашу “ Түгәрәк өстәл “ артында   “Туган телгә нигез  гаиләдә салына” дигән фикерне ассызыклаудан  башланды да инде! Безнең клубның пандемиягә кадәр эшләгән чагы чагылыш алыр.</a:t>
            </a:r>
            <a:endParaRPr lang="ru-RU" sz="20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5" name="Picture 1" descr="D:\DoKi\Desktop\СЕМИНАР 30 МАРТ\семинарга фото\IMG_20210715_195920.jpg"/>
          <p:cNvPicPr>
            <a:picLocks noChangeAspect="1" noChangeArrowheads="1"/>
          </p:cNvPicPr>
          <p:nvPr/>
        </p:nvPicPr>
        <p:blipFill>
          <a:blip r:embed="rId3" cstate="print"/>
          <a:srcRect l="17713" t="31101" b="14300"/>
          <a:stretch>
            <a:fillRect/>
          </a:stretch>
        </p:blipFill>
        <p:spPr bwMode="auto">
          <a:xfrm>
            <a:off x="1043608" y="2348880"/>
            <a:ext cx="7082865" cy="33843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fs00.infourok.ru/images/doc/212/241258/hello_html_16eef578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DoKi\Desktop\СЕМИНАР 30 МАРТ\семинарга фото\IMG_20210715_200118.jpg"/>
          <p:cNvPicPr>
            <a:picLocks noChangeAspect="1" noChangeArrowheads="1"/>
          </p:cNvPicPr>
          <p:nvPr/>
        </p:nvPicPr>
        <p:blipFill>
          <a:blip r:embed="rId3" cstate="print"/>
          <a:srcRect l="5113" t="33201" r="11413" b="18500"/>
          <a:stretch>
            <a:fillRect/>
          </a:stretch>
        </p:blipFill>
        <p:spPr bwMode="auto">
          <a:xfrm>
            <a:off x="1043608" y="1412776"/>
            <a:ext cx="7344816" cy="43204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fs00.infourok.ru/images/doc/212/241258/hello_html_16eef578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D:\DoKi\Desktop\СЕМИНАР 30 МАРТ\семинарга фото\IMG_20191031_083924.jpg"/>
          <p:cNvPicPr>
            <a:picLocks noChangeAspect="1" noChangeArrowheads="1"/>
          </p:cNvPicPr>
          <p:nvPr/>
        </p:nvPicPr>
        <p:blipFill>
          <a:blip r:embed="rId3" cstate="print"/>
          <a:srcRect l="6601" t="5901" r="9401" b="9051"/>
          <a:stretch>
            <a:fillRect/>
          </a:stretch>
        </p:blipFill>
        <p:spPr bwMode="auto">
          <a:xfrm>
            <a:off x="1907704" y="548680"/>
            <a:ext cx="5544616" cy="57707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tt-R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	21 нче феврал</a:t>
            </a:r>
            <a:r>
              <a:rPr lang="ru-RU" sz="14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tt-R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“ Туган телләр” көненә багышланган чара . Темасы: “ Әткәм- әнкәмнең теле”. </a:t>
            </a:r>
            <a:br>
              <a:rPr lang="tt-R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Бу чарада без милли киемнәрнең килеп чыгышы  хакында сөйләдек. Балалар шигыр</a:t>
            </a:r>
            <a:r>
              <a:rPr lang="ru-RU" sz="14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ьләр тыңладылар, </a:t>
            </a:r>
            <a:r>
              <a:rPr lang="ru-R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татар </a:t>
            </a:r>
            <a:r>
              <a:rPr lang="ru-RU" sz="14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орнаментлары</a:t>
            </a:r>
            <a:r>
              <a:rPr lang="ru-R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белән таныштылыр</a:t>
            </a:r>
            <a:r>
              <a:rPr lang="ru-R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һәм әти-әниләре, әбиләре ярдәмендә  калфак , түбәтәйләр бизәделәр. Соңыннан татар халык уены “Түбәтәй”не уйнадык, биедек , телебез турында мәкал</a:t>
            </a:r>
            <a:r>
              <a:rPr lang="ru-RU" sz="14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tt-R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ләр әйттек. “ Гаилә” клубы бик җылы , файдалы узды.</a:t>
            </a:r>
            <a:endParaRPr lang="ru-RU" sz="14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https://fs00.infourok.ru/images/doc/212/241258/hello_html_16eef578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115616" y="476672"/>
            <a:ext cx="756084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t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21 </a:t>
            </a:r>
            <a:r>
              <a:rPr lang="tt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нче феврал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tt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“ Туган телләр” көненә багышланган чара . 		</a:t>
            </a:r>
            <a:r>
              <a:rPr lang="tt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	Темасы</a:t>
            </a:r>
            <a:r>
              <a:rPr lang="tt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 “ Әткәм- әнкәмнең теле”. </a:t>
            </a:r>
            <a:r>
              <a:rPr lang="tt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Бу чарада без милли киемнәрнең килеп чыгышы  хакында сөйләдек. Балалар шигыр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ьләр тыңладылар, 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татар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орнаментлары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белән таныштылыр</a:t>
            </a: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һәм әти-әниләре, әбиләре ярдәмендә  калфак , түбәтәйләр бизәделәр. Соңыннан татар халык уены “Түбәтәй”не уйнадык, биедек , телебез турында мәкал</a:t>
            </a:r>
            <a:r>
              <a:rPr lang="ru-R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tt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ләр әйттек. “ Гаилә” клубы бик җылы , файдалы узды.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12" name="Picture 2" descr="D:\DoKi\Desktop\семейный клуб\PHOTO-2021-04-02-15-07-16.jpg"/>
          <p:cNvPicPr>
            <a:picLocks noChangeAspect="1" noChangeArrowheads="1"/>
          </p:cNvPicPr>
          <p:nvPr/>
        </p:nvPicPr>
        <p:blipFill>
          <a:blip r:embed="rId3" cstate="print"/>
          <a:srcRect l="15206" t="28072" r="-593" b="17342"/>
          <a:stretch>
            <a:fillRect/>
          </a:stretch>
        </p:blipFill>
        <p:spPr bwMode="auto">
          <a:xfrm>
            <a:off x="1331640" y="2636912"/>
            <a:ext cx="6908654" cy="33123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fs00.infourok.ru/images/doc/212/241258/hello_html_16eef578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D:\DoKi\Desktop\СЕМИНАР 30 МАРТ\семинарга фото\Screenshot_20210715-145646.jpg"/>
          <p:cNvPicPr>
            <a:picLocks noChangeAspect="1" noChangeArrowheads="1"/>
          </p:cNvPicPr>
          <p:nvPr/>
        </p:nvPicPr>
        <p:blipFill>
          <a:blip r:embed="rId3" cstate="print"/>
          <a:srcRect l="11083" t="50000" r="17984" b="20600"/>
          <a:stretch>
            <a:fillRect/>
          </a:stretch>
        </p:blipFill>
        <p:spPr bwMode="auto">
          <a:xfrm>
            <a:off x="3707904" y="3501008"/>
            <a:ext cx="3960440" cy="2923182"/>
          </a:xfrm>
          <a:prstGeom prst="rect">
            <a:avLst/>
          </a:prstGeom>
          <a:noFill/>
        </p:spPr>
      </p:pic>
      <p:pic>
        <p:nvPicPr>
          <p:cNvPr id="6" name="Picture 4" descr="D:\DoKi\Desktop\СЕМИНАР 30 МАРТ\семинарга фото\Screenshot_20210715-145701.jpg"/>
          <p:cNvPicPr>
            <a:picLocks noChangeAspect="1" noChangeArrowheads="1"/>
          </p:cNvPicPr>
          <p:nvPr/>
        </p:nvPicPr>
        <p:blipFill>
          <a:blip r:embed="rId4" cstate="print"/>
          <a:srcRect t="44750" b="23750"/>
          <a:stretch>
            <a:fillRect/>
          </a:stretch>
        </p:blipFill>
        <p:spPr bwMode="auto">
          <a:xfrm>
            <a:off x="1259632" y="692696"/>
            <a:ext cx="4392488" cy="2803716"/>
          </a:xfrm>
          <a:prstGeom prst="rect">
            <a:avLst/>
          </a:prstGeom>
          <a:noFill/>
        </p:spPr>
      </p:pic>
      <p:pic>
        <p:nvPicPr>
          <p:cNvPr id="32770" name="Picture 2" descr="История появления татарской тюбетейки. | Наш Татарстан | Яндекс Дзен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764704"/>
            <a:ext cx="1493872" cy="1116500"/>
          </a:xfrm>
          <a:prstGeom prst="rect">
            <a:avLst/>
          </a:prstGeom>
          <a:noFill/>
        </p:spPr>
      </p:pic>
      <p:pic>
        <p:nvPicPr>
          <p:cNvPr id="32772" name="Picture 4" descr="Калфак бархатный - татарские сувениры в магазине Казанбай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19672" y="3573016"/>
            <a:ext cx="1152128" cy="115212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5652120" y="1700808"/>
            <a:ext cx="244827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Килешеп</a:t>
            </a:r>
            <a:r>
              <a:rPr lang="ru-RU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тора </a:t>
            </a:r>
            <a:r>
              <a:rPr lang="ru-RU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түбәтәй</a:t>
            </a:r>
            <a:endParaRPr lang="ru-RU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Аның күркәм йөзенә.</a:t>
            </a:r>
            <a:endParaRPr lang="ru-RU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Нинди</a:t>
            </a:r>
            <a:r>
              <a:rPr lang="ru-RU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матур</a:t>
            </a:r>
            <a:r>
              <a:rPr lang="ru-RU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татар </a:t>
            </a:r>
            <a:r>
              <a:rPr lang="ru-RU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улы</a:t>
            </a:r>
            <a:r>
              <a:rPr lang="ru-RU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Күз тимәсен үзенә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43608" y="4797152"/>
            <a:ext cx="28083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Калфак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кигән кыз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баланың</a:t>
            </a:r>
            <a:endParaRPr lang="ru-RU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Багып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алчы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йөзенә.</a:t>
            </a:r>
            <a:endParaRPr lang="ru-RU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Нинди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гүзәл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татар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кызы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Күз тимәсен үзенә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fs00.infourok.ru/images/doc/212/241258/hello_html_16eef578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DoKi\Desktop\СЕМИНАР 30 МАРТ\семинарга фото\Screenshot_20210715-145716.jpg"/>
          <p:cNvPicPr>
            <a:picLocks noChangeAspect="1" noChangeArrowheads="1"/>
          </p:cNvPicPr>
          <p:nvPr/>
        </p:nvPicPr>
        <p:blipFill>
          <a:blip r:embed="rId3" cstate="print"/>
          <a:srcRect l="3451" t="44750" b="21650"/>
          <a:stretch>
            <a:fillRect/>
          </a:stretch>
        </p:blipFill>
        <p:spPr bwMode="auto">
          <a:xfrm>
            <a:off x="1043609" y="836712"/>
            <a:ext cx="7200948" cy="50405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602</TotalTime>
  <Words>583</Words>
  <Application>Microsoft Office PowerPoint</Application>
  <PresentationFormat>Экран (4:3)</PresentationFormat>
  <Paragraphs>78</Paragraphs>
  <Slides>38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Тема Office</vt:lpstr>
      <vt:lpstr> </vt:lpstr>
      <vt:lpstr>Слайд 2</vt:lpstr>
      <vt:lpstr>Слайд 3</vt:lpstr>
      <vt:lpstr>Слайд 4</vt:lpstr>
      <vt:lpstr>Слайд 5</vt:lpstr>
      <vt:lpstr>Слайд 6</vt:lpstr>
      <vt:lpstr> 21 нче февраль “ Туган телләр” көненә багышланган чара . Темасы: “ Әткәм- әнкәмнең теле”.  Бу чарада без милли киемнәрнең килеп чыгышы  хакында сөйләдек. Балалар шигырьләр тыңладылар, татар орнаментлары белән таныштылыр һәм әти-әниләре, әбиләре ярдәмендә  калфак , түбәтәйләр бизәделәр. Соңыннан татар халык уены “Түбәтәй”не уйнадык, биедек , телебез турында мәкальләр әйттек. “ Гаилә” клубы бик җылы , файдалы узды.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DoKi</dc:creator>
  <cp:lastModifiedBy>DoKi</cp:lastModifiedBy>
  <cp:revision>64</cp:revision>
  <dcterms:created xsi:type="dcterms:W3CDTF">2022-02-19T05:05:52Z</dcterms:created>
  <dcterms:modified xsi:type="dcterms:W3CDTF">2022-03-20T10:49:33Z</dcterms:modified>
</cp:coreProperties>
</file>